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70"/>
  </p:notesMasterIdLst>
  <p:handoutMasterIdLst>
    <p:handoutMasterId r:id="rId171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762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754" r:id="rId53"/>
    <p:sldId id="2147479835" r:id="rId54"/>
    <p:sldId id="2147479838" r:id="rId55"/>
    <p:sldId id="2147479836" r:id="rId56"/>
    <p:sldId id="2147479839" r:id="rId57"/>
    <p:sldId id="2147479837" r:id="rId58"/>
    <p:sldId id="2147479856" r:id="rId59"/>
    <p:sldId id="2147479823" r:id="rId60"/>
    <p:sldId id="2147479834" r:id="rId61"/>
    <p:sldId id="2147479797" r:id="rId62"/>
    <p:sldId id="2147479840" r:id="rId63"/>
    <p:sldId id="2147479798" r:id="rId64"/>
    <p:sldId id="2147479819" r:id="rId65"/>
    <p:sldId id="2147479842" r:id="rId66"/>
    <p:sldId id="2147479843" r:id="rId67"/>
    <p:sldId id="2147479841" r:id="rId68"/>
    <p:sldId id="2147479852" r:id="rId69"/>
    <p:sldId id="2147479853" r:id="rId70"/>
    <p:sldId id="2147479854" r:id="rId71"/>
    <p:sldId id="2147479871" r:id="rId72"/>
    <p:sldId id="2147479803" r:id="rId73"/>
    <p:sldId id="2147479799" r:id="rId74"/>
    <p:sldId id="2147479858" r:id="rId75"/>
    <p:sldId id="2147479859" r:id="rId76"/>
    <p:sldId id="2147479857" r:id="rId77"/>
    <p:sldId id="2147479860" r:id="rId78"/>
    <p:sldId id="2147479861" r:id="rId79"/>
    <p:sldId id="2147479870" r:id="rId80"/>
    <p:sldId id="2147479915" r:id="rId81"/>
    <p:sldId id="2147479916" r:id="rId82"/>
    <p:sldId id="2147479824" r:id="rId83"/>
    <p:sldId id="2147479845" r:id="rId84"/>
    <p:sldId id="2147479846" r:id="rId85"/>
    <p:sldId id="2147479847" r:id="rId86"/>
    <p:sldId id="4626" r:id="rId87"/>
    <p:sldId id="2147479848" r:id="rId88"/>
    <p:sldId id="2147479692" r:id="rId89"/>
    <p:sldId id="2147479771" r:id="rId90"/>
    <p:sldId id="2147479753" r:id="rId91"/>
    <p:sldId id="2147479849" r:id="rId92"/>
    <p:sldId id="2147479758" r:id="rId93"/>
    <p:sldId id="2147479766" r:id="rId94"/>
    <p:sldId id="2147479821" r:id="rId95"/>
    <p:sldId id="2147479757" r:id="rId96"/>
    <p:sldId id="2147479694" r:id="rId97"/>
    <p:sldId id="2147479759" r:id="rId98"/>
    <p:sldId id="2147479693" r:id="rId99"/>
    <p:sldId id="2147479850" r:id="rId100"/>
    <p:sldId id="2147479851" r:id="rId101"/>
    <p:sldId id="2147479695" r:id="rId102"/>
    <p:sldId id="2147479872" r:id="rId103"/>
    <p:sldId id="2147479825" r:id="rId104"/>
    <p:sldId id="2147479873" r:id="rId105"/>
    <p:sldId id="2147479864" r:id="rId106"/>
    <p:sldId id="2147479773" r:id="rId107"/>
    <p:sldId id="2147479772" r:id="rId108"/>
    <p:sldId id="2147479816" r:id="rId109"/>
    <p:sldId id="2147479774" r:id="rId110"/>
    <p:sldId id="2147479866" r:id="rId111"/>
    <p:sldId id="2147479865" r:id="rId112"/>
    <p:sldId id="2147479868" r:id="rId113"/>
    <p:sldId id="2147479867" r:id="rId114"/>
    <p:sldId id="2147479817" r:id="rId115"/>
    <p:sldId id="2147479818" r:id="rId116"/>
    <p:sldId id="2147479869" r:id="rId117"/>
    <p:sldId id="2147479826" r:id="rId118"/>
    <p:sldId id="2147479874" r:id="rId119"/>
    <p:sldId id="2147479878" r:id="rId120"/>
    <p:sldId id="2147479880" r:id="rId121"/>
    <p:sldId id="2147479879" r:id="rId122"/>
    <p:sldId id="2147479881" r:id="rId123"/>
    <p:sldId id="2147479814" r:id="rId124"/>
    <p:sldId id="2147479877" r:id="rId125"/>
    <p:sldId id="2147479882" r:id="rId126"/>
    <p:sldId id="2147479810" r:id="rId127"/>
    <p:sldId id="2147479811" r:id="rId128"/>
    <p:sldId id="2147479812" r:id="rId129"/>
    <p:sldId id="2147479883" r:id="rId130"/>
    <p:sldId id="2147479884" r:id="rId131"/>
    <p:sldId id="2147479827" r:id="rId132"/>
    <p:sldId id="2147479875" r:id="rId133"/>
    <p:sldId id="2147479887" r:id="rId134"/>
    <p:sldId id="2147479888" r:id="rId135"/>
    <p:sldId id="2147479891" r:id="rId136"/>
    <p:sldId id="2147479895" r:id="rId137"/>
    <p:sldId id="2147479896" r:id="rId138"/>
    <p:sldId id="2147479889" r:id="rId139"/>
    <p:sldId id="2147479898" r:id="rId140"/>
    <p:sldId id="2147479900" r:id="rId141"/>
    <p:sldId id="2147479901" r:id="rId142"/>
    <p:sldId id="2147479885" r:id="rId143"/>
    <p:sldId id="2147479890" r:id="rId144"/>
    <p:sldId id="2147479892" r:id="rId145"/>
    <p:sldId id="2147479911" r:id="rId146"/>
    <p:sldId id="2147479893" r:id="rId147"/>
    <p:sldId id="2147479912" r:id="rId148"/>
    <p:sldId id="2147479913" r:id="rId149"/>
    <p:sldId id="2147479894" r:id="rId150"/>
    <p:sldId id="2147479886" r:id="rId151"/>
    <p:sldId id="2147479914" r:id="rId152"/>
    <p:sldId id="2147479828" r:id="rId153"/>
    <p:sldId id="2147479876" r:id="rId154"/>
    <p:sldId id="2147479910" r:id="rId155"/>
    <p:sldId id="2147479902" r:id="rId156"/>
    <p:sldId id="2147479903" r:id="rId157"/>
    <p:sldId id="2147479908" r:id="rId158"/>
    <p:sldId id="2147479904" r:id="rId159"/>
    <p:sldId id="2147479906" r:id="rId160"/>
    <p:sldId id="2147479917" r:id="rId161"/>
    <p:sldId id="2147479909" r:id="rId162"/>
    <p:sldId id="2147479829" r:id="rId163"/>
    <p:sldId id="2147479777" r:id="rId164"/>
    <p:sldId id="2147479778" r:id="rId165"/>
    <p:sldId id="2147479779" r:id="rId166"/>
    <p:sldId id="2147479780" r:id="rId167"/>
    <p:sldId id="2147479783" r:id="rId168"/>
    <p:sldId id="2147479784" r:id="rId16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napToGrid="0">
      <p:cViewPr>
        <p:scale>
          <a:sx n="1" d="2"/>
          <a:sy n="1" d="2"/>
        </p:scale>
        <p:origin x="3456" y="3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microsoft.com/office/2018/10/relationships/authors" Target="authors.xml"/><Relationship Id="rId172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Fabric Conference Workshop - Draft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3/23/2024 10:36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openxmlformats.org/officeDocument/2006/relationships/image" Target="../media/image13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0.png"/><Relationship Id="rId4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51.png"/><Relationship Id="rId7" Type="http://schemas.openxmlformats.org/officeDocument/2006/relationships/image" Target="../media/image17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51.png"/><Relationship Id="rId7" Type="http://schemas.openxmlformats.org/officeDocument/2006/relationships/image" Target="../media/image17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2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7.sv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9.svg"/><Relationship Id="rId10" Type="http://schemas.openxmlformats.org/officeDocument/2006/relationships/image" Target="../media/image122.svg"/><Relationship Id="rId4" Type="http://schemas.openxmlformats.org/officeDocument/2006/relationships/image" Target="../media/image8.png"/><Relationship Id="rId9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17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24.png"/><Relationship Id="rId7" Type="http://schemas.openxmlformats.org/officeDocument/2006/relationships/image" Target="../media/image11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40.png"/><Relationship Id="rId9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the Data Warehouse Schema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for SQL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75382-4A2D-2246-6070-83767EF3C0E1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8795764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8918388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8918388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691379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7036421" y="4614486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7036421" y="500790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7036421" y="54013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7036421" y="579474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the ADLS documentation discusses working with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of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78423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external source (e.g.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Inspection makes it possible to reverse engineer shortcuts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3" y="2649302"/>
            <a:ext cx="4972744" cy="3372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Creating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Shortcut</a:t>
            </a:r>
            <a:r>
              <a:rPr lang="en-US" dirty="0"/>
              <a:t> API</a:t>
            </a:r>
          </a:p>
          <a:p>
            <a:pPr lvl="1"/>
            <a:r>
              <a:rPr lang="en-US" b="1" dirty="0"/>
              <a:t>POST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60" y="2101619"/>
            <a:ext cx="11225827" cy="1395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705104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 to table in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the table shortcuts as if they were native tables in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0986"/>
          </a:xfrm>
        </p:spPr>
        <p:txBody>
          <a:bodyPr/>
          <a:lstStyle/>
          <a:p>
            <a:r>
              <a:rPr lang="en-US" dirty="0"/>
              <a:t>Fabric Data Factory provides two types of workspace items used to process ETL</a:t>
            </a:r>
          </a:p>
          <a:p>
            <a:pPr lvl="1"/>
            <a:r>
              <a:rPr lang="en-US" dirty="0"/>
              <a:t>Data Pipelines </a:t>
            </a:r>
            <a:r>
              <a:rPr lang="en-US" sz="1600" i="1" dirty="0"/>
              <a:t>(APIs coming soon)</a:t>
            </a:r>
            <a:endParaRPr lang="en-US" i="1" dirty="0"/>
          </a:p>
          <a:p>
            <a:pPr lvl="1"/>
            <a:r>
              <a:rPr lang="en-US" dirty="0"/>
              <a:t>Gen2 Dataflows </a:t>
            </a:r>
            <a:r>
              <a:rPr lang="en-US" sz="1600" i="1" dirty="0"/>
              <a:t>(APIs ETA TBD)</a:t>
            </a:r>
            <a:endParaRPr lang="en-US" i="1" dirty="0"/>
          </a:p>
          <a:p>
            <a:pPr>
              <a:spcBef>
                <a:spcPts val="2400"/>
              </a:spcBef>
            </a:pPr>
            <a:r>
              <a:rPr lang="en-US" dirty="0"/>
              <a:t>Data pipeline allows author to create workflows with ETL-related activity</a:t>
            </a:r>
          </a:p>
          <a:p>
            <a:pPr lvl="1"/>
            <a:r>
              <a:rPr lang="en-US" dirty="0"/>
              <a:t>Data pipeline is set of parameters activities designed to ingest and transform data</a:t>
            </a:r>
          </a:p>
          <a:p>
            <a:pPr lvl="1"/>
            <a:r>
              <a:rPr lang="en-US" dirty="0"/>
              <a:t>Data pipeline often created to copy data into lakehouse</a:t>
            </a:r>
          </a:p>
          <a:p>
            <a:pPr lvl="1"/>
            <a:r>
              <a:rPr lang="en-US" dirty="0"/>
              <a:t>Fabric provides browse-based experience for authoring data pipelines</a:t>
            </a:r>
          </a:p>
          <a:p>
            <a:pPr lvl="1"/>
            <a:r>
              <a:rPr lang="en-US" dirty="0"/>
              <a:t>Definition for data pipeline stored in JSON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448F1A-14C6-A322-7FBC-E0B9DBAC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 Pipeline by Hand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70F58E-345F-FBA7-2D0F-98CF22ECC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62349"/>
          </a:xfrm>
        </p:spPr>
        <p:txBody>
          <a:bodyPr/>
          <a:lstStyle/>
          <a:p>
            <a:r>
              <a:rPr lang="en-US" dirty="0"/>
              <a:t>Step to create a new data pipeline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Copy data</a:t>
            </a:r>
            <a:r>
              <a:rPr lang="en-US" dirty="0"/>
              <a:t> activity and select a datasource</a:t>
            </a:r>
          </a:p>
        </p:txBody>
      </p:sp>
      <p:pic>
        <p:nvPicPr>
          <p:cNvPr id="1034" name="Picture 10" descr="Screenshot showing the selection of the Azure Blob Storage data source type in the copy assistant on the Choose data source tab.">
            <a:extLst>
              <a:ext uri="{FF2B5EF4-FFF2-40B4-BE49-F238E27FC236}">
                <a16:creationId xmlns:a16="http://schemas.microsoft.com/office/drawing/2014/main" id="{DA7E842F-9B63-CD39-8B9A-214814E5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11" y="4404181"/>
            <a:ext cx="5043958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showing the selection of the Copy data activity from the new pipeline start page.">
            <a:extLst>
              <a:ext uri="{FF2B5EF4-FFF2-40B4-BE49-F238E27FC236}">
                <a16:creationId xmlns:a16="http://schemas.microsoft.com/office/drawing/2014/main" id="{8B529330-5BEC-802B-61D9-2BE20C14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4404181"/>
            <a:ext cx="4425027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reenshot showing the selection of the Data Factory experience.">
            <a:extLst>
              <a:ext uri="{FF2B5EF4-FFF2-40B4-BE49-F238E27FC236}">
                <a16:creationId xmlns:a16="http://schemas.microsoft.com/office/drawing/2014/main" id="{E87219DA-C5A0-19E3-1DF4-C10CB407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1773221"/>
            <a:ext cx="2554287" cy="1670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8844F-BDC0-2E56-80BE-4B6BC7A63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177" y="1752516"/>
            <a:ext cx="2554288" cy="1712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1CDCD-9ADF-0F66-32AD-C8752CE8D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831" y="1773221"/>
            <a:ext cx="2201503" cy="1670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3796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Authoring Data Pipelines by Hand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713E-81ED-8E27-5546-A8F617B7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0" y="1296928"/>
            <a:ext cx="10000264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B3B3-0D3D-CA0F-C758-7C18D418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0" y="1292077"/>
            <a:ext cx="9969304" cy="494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24328-C9E2-1391-7C6D-A9B45CBD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9" y="1296728"/>
            <a:ext cx="10031225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A517C-C29E-4280-4002-D2B3C7CA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38" y="1296528"/>
            <a:ext cx="10006456" cy="4947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CAF0A-846D-E636-C89C-70836BBA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8" y="1284343"/>
            <a:ext cx="10006456" cy="4953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D0E287A-4FAD-C823-F9CA-415CC9E04F7C}"/>
              </a:ext>
            </a:extLst>
          </p:cNvPr>
          <p:cNvSpPr/>
          <p:nvPr/>
        </p:nvSpPr>
        <p:spPr bwMode="auto">
          <a:xfrm>
            <a:off x="3354646" y="1307092"/>
            <a:ext cx="635068" cy="207039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C500E-DA91-9E24-300E-6F9CB7DF8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93" y="1278351"/>
            <a:ext cx="10049801" cy="494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02163C5A-E255-DFA2-3B05-3A058DF31453}"/>
              </a:ext>
            </a:extLst>
          </p:cNvPr>
          <p:cNvSpPr/>
          <p:nvPr/>
        </p:nvSpPr>
        <p:spPr bwMode="auto">
          <a:xfrm>
            <a:off x="2504153" y="1501481"/>
            <a:ext cx="943897" cy="422786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939EFD-C93C-CADB-0581-56CED25DA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98" y="1268863"/>
            <a:ext cx="9721619" cy="4966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B7184-AA3E-F721-8758-2B565753415F}"/>
              </a:ext>
            </a:extLst>
          </p:cNvPr>
          <p:cNvGrpSpPr/>
          <p:nvPr/>
        </p:nvGrpSpPr>
        <p:grpSpPr>
          <a:xfrm>
            <a:off x="679696" y="1175753"/>
            <a:ext cx="11052605" cy="5476155"/>
            <a:chOff x="1729904" y="1470275"/>
            <a:chExt cx="11052605" cy="5476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8DD7F-B74F-A9BF-0671-2EEA90E0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9904" y="1470275"/>
              <a:ext cx="11052605" cy="5476155"/>
            </a:xfrm>
            <a:prstGeom prst="rect">
              <a:avLst/>
            </a:prstGeom>
          </p:spPr>
        </p:pic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27C3B0FD-36FB-E307-9A31-1D5A2FCA96C1}"/>
                </a:ext>
              </a:extLst>
            </p:cNvPr>
            <p:cNvSpPr/>
            <p:nvPr/>
          </p:nvSpPr>
          <p:spPr bwMode="auto">
            <a:xfrm>
              <a:off x="3677265" y="1760380"/>
              <a:ext cx="943897" cy="422786"/>
            </a:xfrm>
            <a:prstGeom prst="leftArrow">
              <a:avLst>
                <a:gd name="adj1" fmla="val 65385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BF73-334A-67A0-568F-E080A33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CopySalesData.json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24CB-A920-B6BB-8322-6385B5A91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has data pipeline template for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CopySalesData.json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Template file has substitution placeholders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{CONNECTION_ID</a:t>
            </a:r>
            <a:r>
              <a:rPr lang="en-US" dirty="0"/>
              <a:t>},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{WORKSPACE_ID}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{LAKEHOUSE_ID}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2510D-E513-A5F1-922B-A5098805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0" y="2143126"/>
            <a:ext cx="2144333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2710F-FF42-6F77-9459-9C1B1C159092}"/>
              </a:ext>
            </a:extLst>
          </p:cNvPr>
          <p:cNvGrpSpPr/>
          <p:nvPr/>
        </p:nvGrpSpPr>
        <p:grpSpPr>
          <a:xfrm>
            <a:off x="3508934" y="2143126"/>
            <a:ext cx="4580408" cy="4552950"/>
            <a:chOff x="3508934" y="2143126"/>
            <a:chExt cx="4580408" cy="4552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5B604A-EC69-52DD-2FF7-37D9FF1D3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614" y="2143126"/>
              <a:ext cx="3638728" cy="455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63F713-9367-E6E8-5F6E-D9255B8876A5}"/>
                </a:ext>
              </a:extLst>
            </p:cNvPr>
            <p:cNvSpPr/>
            <p:nvPr/>
          </p:nvSpPr>
          <p:spPr bwMode="auto">
            <a:xfrm>
              <a:off x="3508934" y="3743325"/>
              <a:ext cx="838200" cy="40005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B9903-CDDE-1CB1-C688-CFEDC2507BB7}"/>
              </a:ext>
            </a:extLst>
          </p:cNvPr>
          <p:cNvGrpSpPr/>
          <p:nvPr/>
        </p:nvGrpSpPr>
        <p:grpSpPr>
          <a:xfrm>
            <a:off x="7627393" y="4550752"/>
            <a:ext cx="1447191" cy="1989277"/>
            <a:chOff x="7627393" y="4550752"/>
            <a:chExt cx="1447191" cy="198927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EFA7C007-B01F-83CA-D78E-D80A7AE88336}"/>
                </a:ext>
              </a:extLst>
            </p:cNvPr>
            <p:cNvSpPr/>
            <p:nvPr/>
          </p:nvSpPr>
          <p:spPr bwMode="auto">
            <a:xfrm flipH="1">
              <a:off x="7943726" y="6313007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EC51D3E-BB9C-6765-ED11-2EB1C9E6FCBB}"/>
                </a:ext>
              </a:extLst>
            </p:cNvPr>
            <p:cNvSpPr/>
            <p:nvPr/>
          </p:nvSpPr>
          <p:spPr bwMode="auto">
            <a:xfrm flipH="1">
              <a:off x="7843878" y="6430722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6E9595-0CFB-E2A8-0F14-C6C262AE5AA4}"/>
                </a:ext>
              </a:extLst>
            </p:cNvPr>
            <p:cNvSpPr/>
            <p:nvPr/>
          </p:nvSpPr>
          <p:spPr bwMode="auto">
            <a:xfrm flipH="1">
              <a:off x="7627393" y="4550752"/>
              <a:ext cx="1130858" cy="216742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70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23E-E907-F1C6-1B23-EEA6AF2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 Pipeline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53F0-693D-2C32-B44A-34591AF59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3929"/>
            <a:ext cx="11604521" cy="4085734"/>
          </a:xfrm>
        </p:spPr>
        <p:txBody>
          <a:bodyPr/>
          <a:lstStyle/>
          <a:p>
            <a:r>
              <a:rPr lang="en-US" dirty="0"/>
              <a:t>Data pipeline created by calling CreateItem API with an item definition</a:t>
            </a:r>
          </a:p>
          <a:p>
            <a:pPr lvl="1"/>
            <a:r>
              <a:rPr lang="en-US" dirty="0"/>
              <a:t>Data pipeline item definition contains single part name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pipeline-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content.json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GetDataPipelineCreateRequest</a:t>
            </a:r>
            <a:r>
              <a:rPr lang="en-US" sz="1600" dirty="0"/>
              <a:t> method substitutes placeholders with IDs for connection, workspace and lakehouse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-9525">
              <a:buNone/>
            </a:pPr>
            <a:endParaRPr lang="en-US" sz="2200" dirty="0"/>
          </a:p>
          <a:p>
            <a:pPr lvl="1"/>
            <a:r>
              <a:rPr lang="en-US" sz="1600" dirty="0"/>
              <a:t>Here’s what the JSON request body that is sent across the network looks when calling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0C4F5-6907-9FEB-9C0D-C4BC8A64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8" y="2379610"/>
            <a:ext cx="8640713" cy="2422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6685D-F9BF-F5D6-C69A-56A2A2DC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38" y="5328713"/>
            <a:ext cx="5071928" cy="1475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734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3176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creates &amp; runs data pipeline to copy files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RunDataPipeLine</a:t>
            </a:r>
            <a:r>
              <a:rPr lang="en-US" dirty="0"/>
              <a:t> run data pipeline by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Job Scheduler - Run On Demand Item Job</a:t>
            </a:r>
            <a:endParaRPr lang="en-US" dirty="0"/>
          </a:p>
          <a:p>
            <a:pPr lvl="1"/>
            <a:r>
              <a:rPr lang="en-US" dirty="0"/>
              <a:t>POST request sent with query string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=Pipeline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AD262-41D5-BAF6-26F4-459A7FA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9" y="1705760"/>
            <a:ext cx="9903636" cy="2169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D3C6C-D6B1-596C-F588-D681E0EF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89" y="4984496"/>
            <a:ext cx="10469436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AE7B2-F134-AF04-1C0A-37B284C07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119" y="3264776"/>
            <a:ext cx="4681105" cy="3433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ECCA-23E9-373F-E6E2-371A4C21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Demo8-CreateDataPipline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E0E1F-6F54-9AE1-2E8A-8B372E5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" y="1076325"/>
            <a:ext cx="7254542" cy="555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FD356-042E-CC2B-188B-E87D3AE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56" y="1162050"/>
            <a:ext cx="4015016" cy="294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5922A-13EA-351C-EE08-3AF12CCA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56" y="4364451"/>
            <a:ext cx="4015016" cy="2264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632732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User-Owns-Data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App-Owns-Data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Generating Embed Tokens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Power BI Embedding Roadmap</a:t>
            </a:r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8AAF-3422-8854-A435-F75D6A2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C5B5-0539-810A-E312-DAF3DE00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16922"/>
          </a:xfrm>
        </p:spPr>
        <p:txBody>
          <a:bodyPr/>
          <a:lstStyle/>
          <a:p>
            <a:r>
              <a:rPr lang="en-US" dirty="0"/>
              <a:t>Power BI Embedding allow developer to surface reports in custom applications</a:t>
            </a:r>
          </a:p>
          <a:p>
            <a:pPr lvl="1"/>
            <a:r>
              <a:rPr lang="en-US" dirty="0"/>
              <a:t>Power BI embedding has been supported for years – </a:t>
            </a:r>
            <a:r>
              <a:rPr lang="en-US" i="1" dirty="0"/>
              <a:t>it is a mature development platform</a:t>
            </a:r>
          </a:p>
          <a:p>
            <a:pPr lvl="1"/>
            <a:r>
              <a:rPr lang="en-US" dirty="0"/>
              <a:t>Developer required to interact with Azure AD and Power BI REST API to acquire tokens and report metadata</a:t>
            </a:r>
          </a:p>
          <a:p>
            <a:pPr lvl="1"/>
            <a:r>
              <a:rPr lang="en-US" dirty="0"/>
              <a:t>Developer required to write client-side code in JavaScript or TypeScript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powerbi.js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Embedding applications often developed using popular JavaScript frameworks such as React and Angular</a:t>
            </a:r>
          </a:p>
          <a:p>
            <a:pPr lvl="1"/>
            <a:r>
              <a:rPr lang="en-US" dirty="0"/>
              <a:t>There are two types Embedding: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User-Owns-Data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App-Owns-Data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User-Owns-Data Embedding</a:t>
            </a:r>
            <a:r>
              <a:rPr lang="en-US" dirty="0"/>
              <a:t> (aka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Embed for your organization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Reports embedding using Azure AD access token for current user</a:t>
            </a:r>
          </a:p>
          <a:p>
            <a:pPr lvl="1"/>
            <a:r>
              <a:rPr lang="en-US" dirty="0"/>
              <a:t>Users must have Azure AD work and school account and a Power BI License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App-Owns-Data Embedding</a:t>
            </a:r>
            <a:r>
              <a:rPr lang="en-US" dirty="0"/>
              <a:t> (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aka Embed for your customer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Developer can use any identity provide – external </a:t>
            </a:r>
            <a:r>
              <a:rPr lang="en-US" i="1" dirty="0"/>
              <a:t>users are unknown to Azure AD and Fabric</a:t>
            </a:r>
          </a:p>
          <a:p>
            <a:pPr lvl="1"/>
            <a:r>
              <a:rPr lang="en-US" dirty="0"/>
              <a:t>Developer responsible for designing/implementing custom authorization layer</a:t>
            </a:r>
          </a:p>
          <a:p>
            <a:pPr lvl="1"/>
            <a:r>
              <a:rPr lang="en-US" dirty="0"/>
              <a:t>Reports embedded in browser using embed token generated by developer with Power BI REST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1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8965B-F4AD-752B-42BD-FE9A53E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Getting Data Required for User-Owns-Data Embedding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8377C-BADD-43B8-DE20-537B739F3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Client-side code implementing report embedding needs the following data</a:t>
            </a:r>
          </a:p>
          <a:p>
            <a:endParaRPr lang="en-US" dirty="0"/>
          </a:p>
          <a:p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User-Owns-Data embedding data includes Azure AD access token and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TokenType.Aad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3AF73-22B2-2A19-7784-2E8675E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77" y="1704520"/>
            <a:ext cx="3606323" cy="11709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B6BA-16EA-A133-F9FD-6819E20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77" y="3589868"/>
            <a:ext cx="11342728" cy="29442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36D-DE74-7C92-A1E1-EE899B67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WebPageGenerator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25C3-C1C7-88FF-AAE2-F5FE2DFC7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provides simple testing of embedded reports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generates and launches HTML pages on local file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A0D7-DB92-EF1F-580E-5CC7B27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35" y="1739038"/>
            <a:ext cx="10117989" cy="199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B7D0E-876C-252F-6F59-C60B7C8F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96" y="4582920"/>
            <a:ext cx="2507645" cy="2368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0D147-14EB-ECB1-AD25-D00B1ADC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5" y="4435694"/>
            <a:ext cx="2071284" cy="2105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104D27-F0E9-4460-AB6C-11878B0DB0C5}"/>
              </a:ext>
            </a:extLst>
          </p:cNvPr>
          <p:cNvGrpSpPr/>
          <p:nvPr/>
        </p:nvGrpSpPr>
        <p:grpSpPr>
          <a:xfrm>
            <a:off x="2705100" y="5831020"/>
            <a:ext cx="2962996" cy="892763"/>
            <a:chOff x="3190875" y="5793348"/>
            <a:chExt cx="2962996" cy="89276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71BF223-D2D0-7791-46E9-A5C0545D11FD}"/>
                </a:ext>
              </a:extLst>
            </p:cNvPr>
            <p:cNvSpPr/>
            <p:nvPr/>
          </p:nvSpPr>
          <p:spPr bwMode="auto">
            <a:xfrm>
              <a:off x="3190875" y="6068502"/>
              <a:ext cx="2962996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4737BA-4982-27E9-4F80-8E8391E5D662}"/>
                </a:ext>
              </a:extLst>
            </p:cNvPr>
            <p:cNvSpPr/>
            <p:nvPr/>
          </p:nvSpPr>
          <p:spPr bwMode="auto">
            <a:xfrm>
              <a:off x="3503823" y="5793348"/>
              <a:ext cx="1925775" cy="89276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WebPageGenerator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484744-0032-4E87-ADC5-A7BA29A36B06}"/>
              </a:ext>
            </a:extLst>
          </p:cNvPr>
          <p:cNvGrpSpPr/>
          <p:nvPr/>
        </p:nvGrpSpPr>
        <p:grpSpPr>
          <a:xfrm>
            <a:off x="7733700" y="4582920"/>
            <a:ext cx="4496637" cy="2352585"/>
            <a:chOff x="7733700" y="4582920"/>
            <a:chExt cx="4496637" cy="23525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880399-FBC0-185E-0405-9050CD8E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9498" y="4582920"/>
              <a:ext cx="3540839" cy="23525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CE08A46-926B-98C3-ADCF-4AC8952B23E5}"/>
                </a:ext>
              </a:extLst>
            </p:cNvPr>
            <p:cNvSpPr/>
            <p:nvPr/>
          </p:nvSpPr>
          <p:spPr bwMode="auto">
            <a:xfrm>
              <a:off x="7733700" y="6163324"/>
              <a:ext cx="964221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2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B82-4AFA-15AC-246C-11FDCBF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GenerateReportPageUserOwnsData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FAE7D-7062-B86F-51A4-26A07FAED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GenerateReportPageUserOwnsData</a:t>
            </a:r>
            <a:r>
              <a:rPr lang="en-US" dirty="0"/>
              <a:t> generates the page for User-Owns-Data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SalesReport-UserOwnsData.html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5F478-A686-F5E3-C911-C84BB69E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5" y="2525175"/>
            <a:ext cx="9296521" cy="32419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171947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9FF-F3D6-7C40-866E-68D2E14D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Page Source for Power BI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B66A-F8A1-3BC8-8DFE-30097187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0" y="973481"/>
            <a:ext cx="5401602" cy="55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5BFA9E-9F9E-BC3D-5734-4C9A5595935A}"/>
              </a:ext>
            </a:extLst>
          </p:cNvPr>
          <p:cNvGrpSpPr/>
          <p:nvPr/>
        </p:nvGrpSpPr>
        <p:grpSpPr>
          <a:xfrm>
            <a:off x="4991100" y="973481"/>
            <a:ext cx="6361293" cy="5529422"/>
            <a:chOff x="4991100" y="973481"/>
            <a:chExt cx="6361293" cy="5529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3405F9-3684-CA18-C4B0-3868A24D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2339" y="973481"/>
              <a:ext cx="5300054" cy="55294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E24D7D5-D8EA-328E-8EDE-A5C191FCA987}"/>
                </a:ext>
              </a:extLst>
            </p:cNvPr>
            <p:cNvSpPr/>
            <p:nvPr/>
          </p:nvSpPr>
          <p:spPr bwMode="auto">
            <a:xfrm>
              <a:off x="4991100" y="4590269"/>
              <a:ext cx="1390895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4BCB66-E272-5E19-C0DC-D4B85B04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98" y="1553631"/>
            <a:ext cx="2148801" cy="14276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3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DAE2-A756-282D-4060-0567337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CD9-35F6-23C8-0CE0-56442C4FA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App-Owns-Data embedding requires developer to generate embed tokens</a:t>
            </a:r>
          </a:p>
          <a:p>
            <a:pPr lvl="1"/>
            <a:r>
              <a:rPr lang="en-US" dirty="0"/>
              <a:t>Developer must design custom authorization level to determine access for each external user</a:t>
            </a:r>
          </a:p>
          <a:p>
            <a:pPr lvl="1"/>
            <a:r>
              <a:rPr lang="en-US" dirty="0"/>
              <a:t>Developer grants permissions by adding IDs for workspaces, semantic models and reports to embed token </a:t>
            </a:r>
          </a:p>
          <a:p>
            <a:pPr lvl="1"/>
            <a:r>
              <a:rPr lang="en-US" dirty="0"/>
              <a:t>Support for generating embed tokens for DirectLake semantic models not available, but coming soon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610E-851A-E820-6334-67A7431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24" y="2821448"/>
            <a:ext cx="8654981" cy="3779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5987768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B4B5-C9F4-32B3-0408-B065E767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GenerateReportPageAppOwnsData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D293-8BC9-DBBD-15A0-E556983B8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GenerateReportPageAppOwnsData</a:t>
            </a:r>
            <a:r>
              <a:rPr lang="en-US" dirty="0"/>
              <a:t> generates the page for App-Owns-Data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In report config,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accessTokenType</a:t>
            </a:r>
            <a:r>
              <a:rPr lang="en-US" dirty="0"/>
              <a:t> is set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TokenType.Embed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SalesReport-AppOwnsData.html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7B90F-139B-B8FA-D49A-51B34796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79" y="2778994"/>
            <a:ext cx="9795472" cy="2988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A189F-B692-EFDE-E903-CCE9F794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4187192"/>
            <a:ext cx="3909873" cy="25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2768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33E9-BD79-85A5-46D8-FFFB8417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Embedding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5A45-62C0-0BB2-CCF8-94F06E6E5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Short-term Improvements to Power BI Embedding</a:t>
            </a:r>
          </a:p>
          <a:p>
            <a:pPr lvl="1"/>
            <a:r>
              <a:rPr lang="en-US" dirty="0"/>
              <a:t>Allow editing of semantic models as embedded experience</a:t>
            </a:r>
          </a:p>
          <a:p>
            <a:pPr lvl="1"/>
            <a:r>
              <a:rPr lang="en-US" dirty="0"/>
              <a:t>Enable Co-pilot experiences for embedded reports</a:t>
            </a:r>
          </a:p>
          <a:p>
            <a:pPr lvl="1"/>
            <a:endParaRPr lang="en-US" dirty="0"/>
          </a:p>
          <a:p>
            <a:r>
              <a:rPr lang="en-US" dirty="0"/>
              <a:t>Long-term investment in New Fabric Embedding Model</a:t>
            </a:r>
          </a:p>
          <a:p>
            <a:pPr lvl="1"/>
            <a:r>
              <a:rPr lang="en-US" dirty="0"/>
              <a:t>Uses to embed new experiences </a:t>
            </a:r>
          </a:p>
          <a:p>
            <a:pPr lvl="1"/>
            <a:r>
              <a:rPr lang="en-US" dirty="0"/>
              <a:t>Embed Fabric Notebooks to provide authoring experience</a:t>
            </a:r>
          </a:p>
          <a:p>
            <a:pPr lvl="1"/>
            <a:r>
              <a:rPr lang="en-US" dirty="0"/>
              <a:t>Embed Fabric Data Pipelines to provide authoring experience</a:t>
            </a:r>
          </a:p>
        </p:txBody>
      </p:sp>
    </p:spTree>
    <p:extLst>
      <p:ext uri="{BB962C8B-B14F-4D97-AF65-F5344CB8AC3E}">
        <p14:creationId xmlns:p14="http://schemas.microsoft.com/office/powerpoint/2010/main" val="639391093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3AE5C4-ED95-84D6-7BDC-8844A5891727}"/>
              </a:ext>
            </a:extLst>
          </p:cNvPr>
          <p:cNvSpPr/>
          <p:nvPr/>
        </p:nvSpPr>
        <p:spPr bwMode="auto">
          <a:xfrm>
            <a:off x="1021508" y="2901045"/>
            <a:ext cx="9587398" cy="26385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108BC-3A60-5EE0-23CC-50965202DEA2}"/>
              </a:ext>
            </a:extLst>
          </p:cNvPr>
          <p:cNvSpPr/>
          <p:nvPr/>
        </p:nvSpPr>
        <p:spPr bwMode="auto">
          <a:xfrm>
            <a:off x="1138557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3B29-C137-AFA1-A62B-0EF6B3070DFE}"/>
              </a:ext>
            </a:extLst>
          </p:cNvPr>
          <p:cNvSpPr/>
          <p:nvPr/>
        </p:nvSpPr>
        <p:spPr bwMode="auto">
          <a:xfrm>
            <a:off x="1261180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8C287-44D6-6BF2-F836-12F0642C564B}"/>
              </a:ext>
            </a:extLst>
          </p:cNvPr>
          <p:cNvSpPr/>
          <p:nvPr/>
        </p:nvSpPr>
        <p:spPr bwMode="auto">
          <a:xfrm>
            <a:off x="1261180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3812F-76E9-7EBE-319D-5DDF3C041068}"/>
              </a:ext>
            </a:extLst>
          </p:cNvPr>
          <p:cNvSpPr/>
          <p:nvPr/>
        </p:nvSpPr>
        <p:spPr bwMode="auto">
          <a:xfrm>
            <a:off x="1261180" y="4223273"/>
            <a:ext cx="1524351" cy="275791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AC26-57AA-9E25-E88D-C8BE3D5B2402}"/>
              </a:ext>
            </a:extLst>
          </p:cNvPr>
          <p:cNvSpPr/>
          <p:nvPr/>
        </p:nvSpPr>
        <p:spPr bwMode="auto">
          <a:xfrm>
            <a:off x="3039568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9586F-1A5D-96A9-CA25-3E4C23B85655}"/>
              </a:ext>
            </a:extLst>
          </p:cNvPr>
          <p:cNvSpPr/>
          <p:nvPr/>
        </p:nvSpPr>
        <p:spPr bwMode="auto">
          <a:xfrm>
            <a:off x="3162191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83A41-A15C-DF5F-CE7A-8360140B2099}"/>
              </a:ext>
            </a:extLst>
          </p:cNvPr>
          <p:cNvSpPr/>
          <p:nvPr/>
        </p:nvSpPr>
        <p:spPr bwMode="auto">
          <a:xfrm>
            <a:off x="3162191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02780-EC9D-8EF5-34EF-B02944C0DF60}"/>
              </a:ext>
            </a:extLst>
          </p:cNvPr>
          <p:cNvSpPr/>
          <p:nvPr/>
        </p:nvSpPr>
        <p:spPr bwMode="auto">
          <a:xfrm>
            <a:off x="3162191" y="4223273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42B53-FBF4-258D-9BEB-92CA563260F3}"/>
              </a:ext>
            </a:extLst>
          </p:cNvPr>
          <p:cNvSpPr/>
          <p:nvPr/>
        </p:nvSpPr>
        <p:spPr bwMode="auto">
          <a:xfrm>
            <a:off x="3178834" y="50597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C6543-1C1D-21E2-7E8E-8AF404FE7CB5}"/>
              </a:ext>
            </a:extLst>
          </p:cNvPr>
          <p:cNvSpPr/>
          <p:nvPr/>
        </p:nvSpPr>
        <p:spPr bwMode="auto">
          <a:xfrm>
            <a:off x="8726938" y="3187286"/>
            <a:ext cx="1778387" cy="2242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87AA9-B2AA-D745-4B66-108BAEA70250}"/>
              </a:ext>
            </a:extLst>
          </p:cNvPr>
          <p:cNvSpPr/>
          <p:nvPr/>
        </p:nvSpPr>
        <p:spPr bwMode="auto">
          <a:xfrm>
            <a:off x="8849562" y="3436437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5B3A7-6C6C-BEA8-A3B5-BDDBB591AE3C}"/>
              </a:ext>
            </a:extLst>
          </p:cNvPr>
          <p:cNvSpPr/>
          <p:nvPr/>
        </p:nvSpPr>
        <p:spPr bwMode="auto">
          <a:xfrm>
            <a:off x="8849562" y="3829856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D6E05-E200-5BB4-C1F6-304B4BF7C198}"/>
              </a:ext>
            </a:extLst>
          </p:cNvPr>
          <p:cNvSpPr/>
          <p:nvPr/>
        </p:nvSpPr>
        <p:spPr bwMode="auto">
          <a:xfrm>
            <a:off x="4947928" y="3193442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9B612-1731-DF16-8BBA-E70DCF02DD62}"/>
              </a:ext>
            </a:extLst>
          </p:cNvPr>
          <p:cNvSpPr/>
          <p:nvPr/>
        </p:nvSpPr>
        <p:spPr bwMode="auto">
          <a:xfrm>
            <a:off x="5070552" y="3442592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AA83-BE82-8887-19A6-FFF2C71DC050}"/>
              </a:ext>
            </a:extLst>
          </p:cNvPr>
          <p:cNvSpPr/>
          <p:nvPr/>
        </p:nvSpPr>
        <p:spPr bwMode="auto">
          <a:xfrm>
            <a:off x="5070552" y="4256489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832100-D134-865E-2B64-0FD80D4260E0}"/>
              </a:ext>
            </a:extLst>
          </p:cNvPr>
          <p:cNvSpPr/>
          <p:nvPr/>
        </p:nvSpPr>
        <p:spPr bwMode="auto">
          <a:xfrm>
            <a:off x="6844971" y="3187286"/>
            <a:ext cx="1778387" cy="22491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DC94C-0F19-378C-5571-E1679C30107E}"/>
              </a:ext>
            </a:extLst>
          </p:cNvPr>
          <p:cNvSpPr/>
          <p:nvPr/>
        </p:nvSpPr>
        <p:spPr bwMode="auto">
          <a:xfrm>
            <a:off x="6967595" y="3436437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155E2F-9D48-07EA-A3EB-44A33288B9E5}"/>
              </a:ext>
            </a:extLst>
          </p:cNvPr>
          <p:cNvSpPr/>
          <p:nvPr/>
        </p:nvSpPr>
        <p:spPr bwMode="auto">
          <a:xfrm>
            <a:off x="6967595" y="382985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78AAF-FFDA-0D02-353C-AFFC12E5623E}"/>
              </a:ext>
            </a:extLst>
          </p:cNvPr>
          <p:cNvSpPr/>
          <p:nvPr/>
        </p:nvSpPr>
        <p:spPr bwMode="auto">
          <a:xfrm>
            <a:off x="6967595" y="42232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1B788-529D-5AD3-D786-E9DDBFA6611D}"/>
              </a:ext>
            </a:extLst>
          </p:cNvPr>
          <p:cNvSpPr/>
          <p:nvPr/>
        </p:nvSpPr>
        <p:spPr bwMode="auto">
          <a:xfrm>
            <a:off x="6967595" y="4616691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1E58B-485F-4BEC-698E-F4E77E7DC475}"/>
              </a:ext>
            </a:extLst>
          </p:cNvPr>
          <p:cNvSpPr/>
          <p:nvPr/>
        </p:nvSpPr>
        <p:spPr bwMode="auto">
          <a:xfrm>
            <a:off x="5070552" y="384287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4766D-2A3E-E397-61C2-527AB0D8E945}"/>
              </a:ext>
            </a:extLst>
          </p:cNvPr>
          <p:cNvSpPr/>
          <p:nvPr/>
        </p:nvSpPr>
        <p:spPr bwMode="auto">
          <a:xfrm>
            <a:off x="3174527" y="4632619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93510"/>
          </a:xfrm>
        </p:spPr>
        <p:txBody>
          <a:bodyPr/>
          <a:lstStyle/>
          <a:p>
            <a:r>
              <a:rPr lang="en-US" dirty="0"/>
              <a:t>What Languages</a:t>
            </a:r>
          </a:p>
          <a:p>
            <a:pPr lvl="1"/>
            <a:r>
              <a:rPr lang="en-US" dirty="0"/>
              <a:t>JavaScript/TypeScript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r>
              <a:rPr lang="en-US" dirty="0"/>
              <a:t>What platforms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APEX Salesforce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Azure Dev Ops REST API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models and reports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715875" cy="475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0" y="1096489"/>
            <a:ext cx="4595502" cy="2537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637660" cy="443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2" y="1096489"/>
            <a:ext cx="4345007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861A-655F-B67F-7C8F-79BC0D8F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ALM and CI/CD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986C-4DD4-9FDE-8952-34339FB95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93729"/>
          </a:xfrm>
        </p:spPr>
        <p:txBody>
          <a:bodyPr/>
          <a:lstStyle/>
          <a:p>
            <a:r>
              <a:rPr lang="en-US" dirty="0"/>
              <a:t>Workspace-level configuration features</a:t>
            </a:r>
          </a:p>
          <a:p>
            <a:pPr lvl="1"/>
            <a:r>
              <a:rPr lang="en-US" dirty="0"/>
              <a:t>Working toward solving CI/CD problems with workspace-level parameterization</a:t>
            </a:r>
          </a:p>
          <a:p>
            <a:pPr lvl="1"/>
            <a:r>
              <a:rPr lang="en-US" dirty="0"/>
              <a:t>Goal is to enable item definitions to read workspace-level parameterization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richer and developer-friendly format for report item definitions</a:t>
            </a:r>
          </a:p>
          <a:p>
            <a:pPr lvl="1"/>
            <a:r>
              <a:rPr lang="en-US" dirty="0"/>
              <a:t>Today, Fabric does not support direct edits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Current format for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is hard to read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(JSON encoded as string inside JSON – Yuck!)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All editing must go through browser or Power BI Desktop</a:t>
            </a:r>
          </a:p>
          <a:p>
            <a:pPr lvl="1"/>
            <a:endParaRPr lang="en-US" dirty="0"/>
          </a:p>
          <a:p>
            <a:r>
              <a:rPr lang="en-US" dirty="0"/>
              <a:t>Dreaming of a better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2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6EB94-6C08-45A9-5B22-378A1305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DB683-BF12-B1DC-135F-CFD8FBED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B897A-BA41-D46E-3FA0-9B83607A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Dreaming of a better report.json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8E66A-832A-C273-204D-9956B6C5B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C3194-7AF8-1332-388F-85349EA5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8DDAA-B4DB-EDF4-50D9-D9C7635F6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9974-1605-83CF-9A6D-D7448BB08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D81A1A-A29A-8FF9-0C71-A559EC54D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97" y="1085612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372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all Fabric workloads like machine learning and business intelligence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</a:t>
            </a:r>
          </a:p>
          <a:p>
            <a:pPr lvl="1"/>
            <a:r>
              <a:rPr lang="en-US" dirty="0"/>
              <a:t>Running a dataflow which imports data and saves it to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data from CSV files and saving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Run Notebook as On-demand Job using Job Scheduler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85706"/>
          </a:xfrm>
        </p:spPr>
        <p:txBody>
          <a:bodyPr/>
          <a:lstStyle/>
          <a:p>
            <a:r>
              <a:rPr lang="en-US" dirty="0"/>
              <a:t>When creating item definition with for notebook set item definition format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flow in demo first creates a notebook and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dirty="0"/>
              <a:t>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377c6c6c-3450-448f-986e-2d19e4d4d919"/>
    <ds:schemaRef ds:uri="11ef760b-d158-4726-b88a-cd71a2334016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16815</TotalTime>
  <Words>8393</Words>
  <Application>Microsoft Office PowerPoint</Application>
  <PresentationFormat>Custom</PresentationFormat>
  <Paragraphs>1388</Paragraphs>
  <Slides>165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ALM and CI/CD Roadmap</vt:lpstr>
      <vt:lpstr>Dreaming of a better report.json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Creating Shortcuts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Creating a New Data Pipeline by Hand</vt:lpstr>
      <vt:lpstr>Authoring Data Pipelines by Hand </vt:lpstr>
      <vt:lpstr>CopySalesData.json</vt:lpstr>
      <vt:lpstr>Creating a Data Pipeline Item Definition</vt:lpstr>
      <vt:lpstr>Creating Data Pipelines using the Fabric User APIs</vt:lpstr>
      <vt:lpstr>Demo8-CreateDataPipline Provisioning Flow</vt:lpstr>
      <vt:lpstr>Running Demo8-CreateDataPipline</vt:lpstr>
      <vt:lpstr>Agenda</vt:lpstr>
      <vt:lpstr>Developing with Power BI Embedding on Fabric</vt:lpstr>
      <vt:lpstr>Power BI Embedding Fundamentals</vt:lpstr>
      <vt:lpstr>Getting Data Required for User-Owns-Data Embedding</vt:lpstr>
      <vt:lpstr>WebPageGenerator Class</vt:lpstr>
      <vt:lpstr>GenerateReportPageUserOwnsData</vt:lpstr>
      <vt:lpstr>Simple HTML Page Source for Power BI Embedding</vt:lpstr>
      <vt:lpstr>Generating Embed Tokens</vt:lpstr>
      <vt:lpstr>GenerateReportPageAppOwnsData</vt:lpstr>
      <vt:lpstr>Fabric Embedding Roadmap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72</cp:revision>
  <cp:lastPrinted>2024-03-24T05:46:41Z</cp:lastPrinted>
  <dcterms:created xsi:type="dcterms:W3CDTF">2018-09-21T01:16:59Z</dcterms:created>
  <dcterms:modified xsi:type="dcterms:W3CDTF">2024-03-24T05:48:14Z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